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9" r:id="rId4"/>
    <p:sldId id="271" r:id="rId5"/>
    <p:sldId id="272" r:id="rId6"/>
    <p:sldId id="273" r:id="rId7"/>
    <p:sldId id="274" r:id="rId8"/>
    <p:sldId id="261" r:id="rId9"/>
    <p:sldId id="27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2D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70387" autoAdjust="0"/>
  </p:normalViewPr>
  <p:slideViewPr>
    <p:cSldViewPr snapToGrid="0">
      <p:cViewPr>
        <p:scale>
          <a:sx n="30" d="100"/>
          <a:sy n="30" d="100"/>
        </p:scale>
        <p:origin x="1927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7E8B4-DC0E-4C73-ADBE-DFB2A7238CFF}" type="datetimeFigureOut">
              <a:rPr lang="en-SG" smtClean="0"/>
              <a:t>7/12/2018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BB0E-89A5-46E1-8D94-3A6CD9D32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650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964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871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558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722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589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FBB0E-89A5-46E1-8D94-3A6CD9D324A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840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FB93-229D-47E5-A4E2-64EA2823A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C6772-7289-481B-95D6-6D618916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8037E-4B8D-4DAE-BA0C-334DB77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0ABF-5855-4243-9781-A8109509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F1E15-44B5-4C69-BDC3-23D054C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3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484E-3377-42A4-A26E-8362EDA0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10C03-9B8B-45CA-A9AB-8FFF86107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737B-44E7-4265-BD62-D94E53C1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2597-1AFE-4CEB-9C3B-20DC5689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25E-8209-4D65-A299-978A4467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7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03883-75EF-4B0D-A9B9-FF0643353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1EAEF-D962-427B-9D84-6C04EC10A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11874-4272-4D76-8ABF-3EBA4C3A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835AA-9507-41F9-AC72-EE59B4BF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68B9E-728B-432B-B113-645077AD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13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EECD-669E-423D-8641-E65E0BC1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DF25E-9C2E-42F9-A112-9815DAB3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A2E41-8E2F-4D59-9653-ED9ADA13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0754B-B989-4B3E-B295-23FAB494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150B8-2866-4BE8-81B8-2AC24E4C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65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7E08-5611-419C-99AF-C9C2F6AB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F24CE-78A0-41D0-9C12-CD120E05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C19E-09B5-4B1B-B07D-F4E30DBF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85B10-E36D-4A58-84C3-FA89C0DE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58AF2-177E-45C4-BCE8-3A464764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6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35A5-4D9A-4551-A36E-16B4686C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1F50-985C-4BEF-9F1E-B9A5B38F5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5C7FC-C035-4689-BB09-035B71BD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3FC30-2036-4F28-8028-EB275A0B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9BC3E-F224-48F0-84AD-14FB444C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B8CD1-9C90-4F0A-B5FF-D15F4E18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63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E683-FE29-4EA1-9C82-16D12C99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8787E-8237-4A8F-8AFF-00B05A771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47E75-9935-4083-8AA3-035710975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3DF58-BB9F-4AD4-922F-E81778C5D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F328B-CC99-45F4-89D4-B78CE4AD9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24A57-7AB7-4461-9A13-5BD443EB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70878-C579-44FD-A34E-60DFDF83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32183-DA59-42D4-B446-542547EF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79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1F57-2C6B-4BB5-B7B2-A7BCBE75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E53FE-7E86-48FD-91E7-468D400A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B811A-63B1-4E54-9070-78DD92DE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BD51-7F5B-4A43-88F8-5570C41C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72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A3803-FAE5-419E-BA1C-0D17A3D0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496CC-A5D3-4FE1-92B1-40645B69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C7583-C370-412A-9C8D-5936927E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57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6FC2-CAEA-4C64-BB35-5FE500C1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5F7C-41AC-48AE-96B6-98652DE48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B0153-0B4E-4B62-B6C2-F83C2D51D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59B53-7700-4E1A-8C8F-4C9707A0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913BC-8593-4D3D-93C0-8469F759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F4F6-7521-43BC-828C-4F85A97D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6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7F91-3891-4EA8-86E7-2AC6B916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652F5-4729-4202-9CB9-09736EACA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6638F-3873-4B5D-A57C-8A8EED9D0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3C58F-4531-413D-96CD-494902F7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5555E-F259-426B-B433-4E4EC6A8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8B1D5-E4B7-45C4-8E45-615D242D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5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51CF7-6CFA-49DA-9789-CDEA6DFF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34F8-577B-4C91-BF45-C864F16AE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DF4D-E946-4B06-826C-AE8CB0271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CEC1-C6FE-42C0-B3F6-3CA453EE4FE8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26067-7392-4DCD-B449-27F47E731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D90A-BF37-4D81-BB5F-37137F339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836-9320-44D5-972F-4E420207D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03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903318-98BD-4D59-BC8F-44326C00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01FC8-5613-4C7E-84EB-7592852A69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FA71F-9E4D-4816-87CA-2CF0C620BB61}"/>
              </a:ext>
            </a:extLst>
          </p:cNvPr>
          <p:cNvSpPr txBox="1"/>
          <p:nvPr/>
        </p:nvSpPr>
        <p:spPr>
          <a:xfrm>
            <a:off x="4555236" y="3090446"/>
            <a:ext cx="30815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800" dirty="0">
                <a:solidFill>
                  <a:schemeClr val="bg1"/>
                </a:solidFill>
                <a:latin typeface="Century Gothic" panose="020B0502020202020204" pitchFamily="34" charset="0"/>
              </a:rPr>
              <a:t>energ</a:t>
            </a:r>
            <a:r>
              <a:rPr lang="en-SG" sz="3800" b="1" dirty="0">
                <a:solidFill>
                  <a:srgbClr val="00FF00"/>
                </a:solidFill>
                <a:latin typeface="Century Gothic" panose="020B0502020202020204" pitchFamily="34" charset="0"/>
              </a:rPr>
              <a:t>AI</a:t>
            </a:r>
            <a:r>
              <a:rPr lang="en-SG" sz="3800" dirty="0">
                <a:solidFill>
                  <a:schemeClr val="bg1"/>
                </a:solidFill>
                <a:latin typeface="Century Gothic" panose="020B0502020202020204" pitchFamily="34" charset="0"/>
              </a:rPr>
              <a:t>ze</a:t>
            </a:r>
            <a:endParaRPr lang="en-GB" sz="3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E83A6-A04D-4597-9A02-02C68F8E894E}"/>
              </a:ext>
            </a:extLst>
          </p:cNvPr>
          <p:cNvSpPr txBox="1"/>
          <p:nvPr/>
        </p:nvSpPr>
        <p:spPr>
          <a:xfrm>
            <a:off x="5026914" y="3767554"/>
            <a:ext cx="213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12.07.2018</a:t>
            </a:r>
            <a:endParaRPr lang="en-GB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0F832C-2181-40F3-9DB1-09FDA5E63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2" y="2433193"/>
            <a:ext cx="313776" cy="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8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903318-98BD-4D59-BC8F-44326C00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01FC8-5613-4C7E-84EB-7592852A69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FA71F-9E4D-4816-87CA-2CF0C620BB61}"/>
              </a:ext>
            </a:extLst>
          </p:cNvPr>
          <p:cNvSpPr txBox="1"/>
          <p:nvPr/>
        </p:nvSpPr>
        <p:spPr>
          <a:xfrm>
            <a:off x="4555236" y="3090446"/>
            <a:ext cx="30815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800" dirty="0">
                <a:solidFill>
                  <a:schemeClr val="bg1"/>
                </a:solidFill>
                <a:latin typeface="Century Gothic" panose="020B0502020202020204" pitchFamily="34" charset="0"/>
              </a:rPr>
              <a:t>energ</a:t>
            </a:r>
            <a:r>
              <a:rPr lang="en-SG" sz="3800" b="1" dirty="0">
                <a:solidFill>
                  <a:srgbClr val="00FF00"/>
                </a:solidFill>
                <a:latin typeface="Century Gothic" panose="020B0502020202020204" pitchFamily="34" charset="0"/>
              </a:rPr>
              <a:t>AI</a:t>
            </a:r>
            <a:r>
              <a:rPr lang="en-SG" sz="3800" dirty="0">
                <a:solidFill>
                  <a:schemeClr val="bg1"/>
                </a:solidFill>
                <a:latin typeface="Century Gothic" panose="020B0502020202020204" pitchFamily="34" charset="0"/>
              </a:rPr>
              <a:t>ze</a:t>
            </a:r>
            <a:endParaRPr lang="en-GB" sz="3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E83A6-A04D-4597-9A02-02C68F8E894E}"/>
              </a:ext>
            </a:extLst>
          </p:cNvPr>
          <p:cNvSpPr txBox="1"/>
          <p:nvPr/>
        </p:nvSpPr>
        <p:spPr>
          <a:xfrm>
            <a:off x="4838699" y="3767554"/>
            <a:ext cx="246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lang="en-GB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0F832C-2181-40F3-9DB1-09FDA5E63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2" y="2433193"/>
            <a:ext cx="313776" cy="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350521" y="230365"/>
            <a:ext cx="1064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PROBLEM: DEMYSTIFYING THE ENERGY USAGE 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Person Holding Black Cable Wire and Power Strip">
            <a:extLst>
              <a:ext uri="{FF2B5EF4-FFF2-40B4-BE49-F238E27FC236}">
                <a16:creationId xmlns:a16="http://schemas.microsoft.com/office/drawing/2014/main" id="{FEAD3721-9A8F-4C1A-BFB1-1137CB28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103"/>
            <a:ext cx="7562088" cy="49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9EE6538-FDAE-4074-9646-5C63F46E7297}"/>
              </a:ext>
            </a:extLst>
          </p:cNvPr>
          <p:cNvSpPr/>
          <p:nvPr/>
        </p:nvSpPr>
        <p:spPr>
          <a:xfrm>
            <a:off x="0" y="1412103"/>
            <a:ext cx="7562088" cy="495558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accent6">
                  <a:lumMod val="97000"/>
                  <a:lumOff val="3000"/>
                  <a:alpha val="46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013756-0AEE-4FF9-A786-DE29F65371EF}"/>
              </a:ext>
            </a:extLst>
          </p:cNvPr>
          <p:cNvSpPr/>
          <p:nvPr/>
        </p:nvSpPr>
        <p:spPr>
          <a:xfrm>
            <a:off x="8770201" y="1599420"/>
            <a:ext cx="2753657" cy="86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Energy usage per person around the world has been </a:t>
            </a:r>
            <a:r>
              <a:rPr lang="en-GB" sz="1600" b="1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 the rise</a:t>
            </a:r>
            <a:endParaRPr lang="en-GB" sz="6600" b="1" dirty="0">
              <a:solidFill>
                <a:srgbClr val="00B050"/>
              </a:solidFill>
              <a:latin typeface="Century Gothic" panose="020B0502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E1B7FD-E053-4635-ADCB-54BE31FB6935}"/>
              </a:ext>
            </a:extLst>
          </p:cNvPr>
          <p:cNvGrpSpPr/>
          <p:nvPr/>
        </p:nvGrpSpPr>
        <p:grpSpPr>
          <a:xfrm>
            <a:off x="2000881" y="4286018"/>
            <a:ext cx="3560326" cy="1763893"/>
            <a:chOff x="2210685" y="2810267"/>
            <a:chExt cx="3560326" cy="176389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AE6B238-EF4E-412B-B8C3-3ED72041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3498" y="2893887"/>
              <a:ext cx="1559713" cy="15597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AABFC9-403A-481F-A46C-015CA97A1935}"/>
                </a:ext>
              </a:extLst>
            </p:cNvPr>
            <p:cNvSpPr/>
            <p:nvPr/>
          </p:nvSpPr>
          <p:spPr>
            <a:xfrm>
              <a:off x="3335528" y="3060446"/>
              <a:ext cx="65565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8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?</a:t>
              </a:r>
              <a:endParaRPr lang="en-GB" sz="8000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B3D0B2-59FD-4E89-BEE9-78EF0506EA31}"/>
                </a:ext>
              </a:extLst>
            </p:cNvPr>
            <p:cNvSpPr/>
            <p:nvPr/>
          </p:nvSpPr>
          <p:spPr>
            <a:xfrm>
              <a:off x="4376077" y="3848255"/>
              <a:ext cx="1394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heating/cooling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26437B-72F8-4C8E-A9F8-9A445CA3BFAE}"/>
                </a:ext>
              </a:extLst>
            </p:cNvPr>
            <p:cNvSpPr/>
            <p:nvPr/>
          </p:nvSpPr>
          <p:spPr>
            <a:xfrm>
              <a:off x="2394068" y="3796644"/>
              <a:ext cx="556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lights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7E05C6-C40A-46A6-AA20-3EF41A9EA022}"/>
                </a:ext>
              </a:extLst>
            </p:cNvPr>
            <p:cNvSpPr/>
            <p:nvPr/>
          </p:nvSpPr>
          <p:spPr>
            <a:xfrm>
              <a:off x="2210685" y="2810267"/>
              <a:ext cx="1018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appliances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AFB1B6-A61A-4FD8-99E4-D123EA58E9A9}"/>
                </a:ext>
              </a:extLst>
            </p:cNvPr>
            <p:cNvSpPr/>
            <p:nvPr/>
          </p:nvSpPr>
          <p:spPr>
            <a:xfrm>
              <a:off x="2672349" y="4297161"/>
              <a:ext cx="6383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others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BBA1AAA-6952-4F9F-AA71-9D7826B00C73}"/>
              </a:ext>
            </a:extLst>
          </p:cNvPr>
          <p:cNvSpPr/>
          <p:nvPr/>
        </p:nvSpPr>
        <p:spPr>
          <a:xfrm>
            <a:off x="8161465" y="1061362"/>
            <a:ext cx="283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and on a larger scale…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081458-BEF3-464C-A2BC-6FDFBB82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20" y="1775969"/>
            <a:ext cx="467234" cy="467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9D1A8-81D9-4333-BA1A-4E05FBD7EEDE}"/>
              </a:ext>
            </a:extLst>
          </p:cNvPr>
          <p:cNvSpPr/>
          <p:nvPr/>
        </p:nvSpPr>
        <p:spPr>
          <a:xfrm>
            <a:off x="8770201" y="2848636"/>
            <a:ext cx="2616090" cy="86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Buildings contribute</a:t>
            </a:r>
            <a:r>
              <a:rPr lang="en-GB" sz="1600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 30% to 70%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of total energy use</a:t>
            </a:r>
            <a:endParaRPr lang="en-GB" sz="6600" b="1" dirty="0">
              <a:solidFill>
                <a:srgbClr val="00FF00"/>
              </a:solidFill>
              <a:latin typeface="Century Gothic" panose="020B0502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8DBDE-D275-4AA9-AC9C-72AAE520F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20" y="4295378"/>
            <a:ext cx="467234" cy="467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325625-F370-4405-8651-156DC2124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30" y="3038251"/>
            <a:ext cx="502014" cy="5020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21F421-2D7D-49AE-93D8-72BC8B4D4ED4}"/>
              </a:ext>
            </a:extLst>
          </p:cNvPr>
          <p:cNvSpPr/>
          <p:nvPr/>
        </p:nvSpPr>
        <p:spPr>
          <a:xfrm>
            <a:off x="8770201" y="4097852"/>
            <a:ext cx="2753657" cy="86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Buildings are a </a:t>
            </a:r>
            <a:r>
              <a:rPr lang="en-GB" sz="1600" b="1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key contributor</a:t>
            </a:r>
            <a:r>
              <a:rPr lang="en-GB" sz="1600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greenhouse gas emissions</a:t>
            </a:r>
            <a:endParaRPr lang="en-GB" sz="6600" b="1" dirty="0">
              <a:solidFill>
                <a:srgbClr val="00FF00"/>
              </a:solidFill>
              <a:latin typeface="Century Gothic" panose="020B0502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914A68-7FFF-4D58-AFF9-9459798D289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075E48-99CE-4ED9-8002-DFCF63F37718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68909D-2878-4062-BD48-9AB25DAF918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5B15F6E-6B95-4CA0-A06A-2CCC1F37B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20" y="5495914"/>
            <a:ext cx="467234" cy="4672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8A575B-F4A1-4958-B7DE-1541C11D4C47}"/>
              </a:ext>
            </a:extLst>
          </p:cNvPr>
          <p:cNvSpPr/>
          <p:nvPr/>
        </p:nvSpPr>
        <p:spPr>
          <a:xfrm>
            <a:off x="8770200" y="5166653"/>
            <a:ext cx="2753657" cy="112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Occupancy behaviour one of the </a:t>
            </a:r>
            <a:r>
              <a:rPr lang="en-GB" sz="1600" b="1" dirty="0">
                <a:solidFill>
                  <a:srgbClr val="00B050"/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most difficult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parameters to predict &amp; manage</a:t>
            </a:r>
            <a:endParaRPr lang="en-GB" sz="6600" b="1" dirty="0">
              <a:solidFill>
                <a:srgbClr val="00FF00"/>
              </a:solidFill>
              <a:latin typeface="Century Gothic" panose="020B0502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5B3AC8-2B05-445D-ACE5-77D1617A1054}"/>
              </a:ext>
            </a:extLst>
          </p:cNvPr>
          <p:cNvSpPr txBox="1"/>
          <p:nvPr/>
        </p:nvSpPr>
        <p:spPr>
          <a:xfrm>
            <a:off x="188059" y="1534255"/>
            <a:ext cx="6960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HAVE YOU EVERY WONDERED WHAT GOES INTO YOUR ELECTRICITY BILLS? 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D36560-17EA-4D47-9E88-EF2D4350665A}"/>
              </a:ext>
            </a:extLst>
          </p:cNvPr>
          <p:cNvGrpSpPr/>
          <p:nvPr/>
        </p:nvGrpSpPr>
        <p:grpSpPr>
          <a:xfrm>
            <a:off x="519911" y="2808548"/>
            <a:ext cx="6392187" cy="1135981"/>
            <a:chOff x="804140" y="4866971"/>
            <a:chExt cx="6392187" cy="1135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040F9-C007-4FF5-B537-7C7638A30B4C}"/>
                </a:ext>
              </a:extLst>
            </p:cNvPr>
            <p:cNvSpPr txBox="1"/>
            <p:nvPr/>
          </p:nvSpPr>
          <p:spPr>
            <a:xfrm>
              <a:off x="4234425" y="5079622"/>
              <a:ext cx="29619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No easy way to manage electricity consumption &amp; save cost</a:t>
              </a:r>
              <a:endParaRPr lang="en-GB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0CE50A-34BE-4A11-8101-68B144DB53E0}"/>
                </a:ext>
              </a:extLst>
            </p:cNvPr>
            <p:cNvSpPr/>
            <p:nvPr/>
          </p:nvSpPr>
          <p:spPr>
            <a:xfrm>
              <a:off x="3839681" y="4866971"/>
              <a:ext cx="411480" cy="411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C3047D-60FA-40EF-82A1-02CE587FE055}"/>
                </a:ext>
              </a:extLst>
            </p:cNvPr>
            <p:cNvSpPr txBox="1"/>
            <p:nvPr/>
          </p:nvSpPr>
          <p:spPr>
            <a:xfrm>
              <a:off x="1198885" y="5079622"/>
              <a:ext cx="24496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Electricity bills often leave many people perplexed</a:t>
              </a:r>
              <a:endParaRPr lang="en-GB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EE5712-F3D4-4332-92B0-E0512E0A04DA}"/>
                </a:ext>
              </a:extLst>
            </p:cNvPr>
            <p:cNvSpPr/>
            <p:nvPr/>
          </p:nvSpPr>
          <p:spPr>
            <a:xfrm>
              <a:off x="804140" y="4866971"/>
              <a:ext cx="411480" cy="411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  <a:endPara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8AEDFF-4470-432F-8E4F-164F8F2AD74C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BAA69-A253-4712-85A2-45FC6003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E18F21-5FBF-441F-8FAD-1D01A8B37247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40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INVESTIGATING THE PROBLEM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8B773C-C3DD-4477-8842-D4996A02E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" t="4409" r="31866" b="-2904"/>
          <a:stretch/>
        </p:blipFill>
        <p:spPr>
          <a:xfrm>
            <a:off x="5740077" y="0"/>
            <a:ext cx="6451923" cy="7059765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F02E593-BC67-46F8-9451-8910AFB968E8}"/>
              </a:ext>
            </a:extLst>
          </p:cNvPr>
          <p:cNvGrpSpPr/>
          <p:nvPr/>
        </p:nvGrpSpPr>
        <p:grpSpPr>
          <a:xfrm>
            <a:off x="301333" y="849137"/>
            <a:ext cx="643892" cy="55629"/>
            <a:chOff x="542951" y="715803"/>
            <a:chExt cx="643892" cy="548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AD2F2C-1F88-4F50-A103-F77FC3AB69BA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0B71E-E745-4958-8686-E8CD6F00A61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BA8D40-B9FC-46FE-9DB7-F66305ECC7FF}"/>
              </a:ext>
            </a:extLst>
          </p:cNvPr>
          <p:cNvGrpSpPr/>
          <p:nvPr/>
        </p:nvGrpSpPr>
        <p:grpSpPr>
          <a:xfrm>
            <a:off x="174452" y="117986"/>
            <a:ext cx="576731" cy="585478"/>
            <a:chOff x="11461573" y="276531"/>
            <a:chExt cx="576731" cy="5774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6BBB7D4-31CA-4EFF-9F06-A045F8D55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99CA30-7B70-4C0A-91BF-18BFE476C2B5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03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350521" y="230365"/>
            <a:ext cx="1064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DATA WRANGLING AND CLEANING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914A68-7FFF-4D58-AFF9-9459798D289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075E48-99CE-4ED9-8002-DFCF63F37718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68909D-2878-4062-BD48-9AB25DAF918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8AEDFF-4470-432F-8E4F-164F8F2AD74C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BAA69-A253-4712-85A2-45FC6003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E18F21-5FBF-441F-8FAD-1D01A8B37247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9774BA-7769-4F1B-A6C9-119BF8EDC41F}"/>
              </a:ext>
            </a:extLst>
          </p:cNvPr>
          <p:cNvSpPr txBox="1"/>
          <p:nvPr/>
        </p:nvSpPr>
        <p:spPr>
          <a:xfrm>
            <a:off x="438453" y="1167096"/>
            <a:ext cx="35214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Century Gothic" panose="020B0502020202020204" pitchFamily="34" charset="0"/>
              </a:rPr>
              <a:t>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Energy and Water Data Disclosure for Local Law 84 2017 (Data for Calendar Year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NYC PLUTO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Housing New York Units by Building</a:t>
            </a:r>
          </a:p>
          <a:p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0DDB54-6BAA-4C55-A6B5-3C85D8E1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28" y="1946787"/>
            <a:ext cx="7466408" cy="36112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E837E42-7C24-4F04-AD6D-C6E4EC992697}"/>
              </a:ext>
            </a:extLst>
          </p:cNvPr>
          <p:cNvSpPr txBox="1"/>
          <p:nvPr/>
        </p:nvSpPr>
        <p:spPr>
          <a:xfrm>
            <a:off x="542951" y="3834096"/>
            <a:ext cx="3521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Couldn’t get granular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Worked at BBL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316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350521" y="230365"/>
            <a:ext cx="1064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ANALYSIS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914A68-7FFF-4D58-AFF9-9459798D289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075E48-99CE-4ED9-8002-DFCF63F37718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68909D-2878-4062-BD48-9AB25DAF918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8AEDFF-4470-432F-8E4F-164F8F2AD74C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BAA69-A253-4712-85A2-45FC6003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E18F21-5FBF-441F-8FAD-1D01A8B37247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BD68033-9C13-4FBA-AD0A-E21F5C66D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4" y="1269801"/>
            <a:ext cx="5789490" cy="5095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4ECCF4-9A62-49C3-BF6C-8B6A4971BF5D}"/>
              </a:ext>
            </a:extLst>
          </p:cNvPr>
          <p:cNvSpPr/>
          <p:nvPr/>
        </p:nvSpPr>
        <p:spPr>
          <a:xfrm>
            <a:off x="6348368" y="2995223"/>
            <a:ext cx="4304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Random forest score </a:t>
            </a:r>
          </a:p>
          <a:p>
            <a:endParaRPr lang="en-SG" b="1" dirty="0"/>
          </a:p>
          <a:p>
            <a:r>
              <a:rPr lang="en-SG" dirty="0"/>
              <a:t>0.050847457627118647 </a:t>
            </a:r>
          </a:p>
          <a:p>
            <a:r>
              <a:rPr lang="en-SG" dirty="0"/>
              <a:t>Input features Age, BBL and fraction group</a:t>
            </a:r>
          </a:p>
        </p:txBody>
      </p:sp>
    </p:spTree>
    <p:extLst>
      <p:ext uri="{BB962C8B-B14F-4D97-AF65-F5344CB8AC3E}">
        <p14:creationId xmlns:p14="http://schemas.microsoft.com/office/powerpoint/2010/main" val="354994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350521" y="230365"/>
            <a:ext cx="1064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ANALYSIS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914A68-7FFF-4D58-AFF9-9459798D289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075E48-99CE-4ED9-8002-DFCF63F37718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68909D-2878-4062-BD48-9AB25DAF918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8AEDFF-4470-432F-8E4F-164F8F2AD74C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BAA69-A253-4712-85A2-45FC6003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E18F21-5FBF-441F-8FAD-1D01A8B37247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C4ECCF4-9A62-49C3-BF6C-8B6A4971BF5D}"/>
              </a:ext>
            </a:extLst>
          </p:cNvPr>
          <p:cNvSpPr/>
          <p:nvPr/>
        </p:nvSpPr>
        <p:spPr>
          <a:xfrm>
            <a:off x="2194636" y="6441724"/>
            <a:ext cx="430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6353-39C1-4A02-9070-137BF4D2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51" y="1106129"/>
            <a:ext cx="5665702" cy="5383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ECC37-86EB-4D47-961E-B83776AFE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56" y="1940400"/>
            <a:ext cx="5658282" cy="33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7C2F0-29D6-426A-87E3-FAFCACD5675E}"/>
              </a:ext>
            </a:extLst>
          </p:cNvPr>
          <p:cNvSpPr txBox="1"/>
          <p:nvPr/>
        </p:nvSpPr>
        <p:spPr>
          <a:xfrm>
            <a:off x="350521" y="230365"/>
            <a:ext cx="1064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ANALYSIS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914A68-7FFF-4D58-AFF9-9459798D289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075E48-99CE-4ED9-8002-DFCF63F37718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68909D-2878-4062-BD48-9AB25DAF9180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8AEDFF-4470-432F-8E4F-164F8F2AD74C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BAA69-A253-4712-85A2-45FC6003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E18F21-5FBF-441F-8FAD-1D01A8B37247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9CA061-46D9-41E0-9B4B-1293FACB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70" y="1256105"/>
            <a:ext cx="9486900" cy="50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101EBA-FDDE-4A3B-B368-1498F23D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032"/>
            <a:ext cx="7218141" cy="4811668"/>
          </a:xfrm>
          <a:prstGeom prst="rect">
            <a:avLst/>
          </a:prstGeom>
        </p:spPr>
      </p:pic>
      <p:pic>
        <p:nvPicPr>
          <p:cNvPr id="2068" name="Picture 20" descr="Image result for energy dashboard template">
            <a:extLst>
              <a:ext uri="{FF2B5EF4-FFF2-40B4-BE49-F238E27FC236}">
                <a16:creationId xmlns:a16="http://schemas.microsoft.com/office/drawing/2014/main" id="{F16A8BAD-8324-4AC8-A030-B38B4A57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48" y="2551518"/>
            <a:ext cx="2741848" cy="166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dashboard template">
            <a:extLst>
              <a:ext uri="{FF2B5EF4-FFF2-40B4-BE49-F238E27FC236}">
                <a16:creationId xmlns:a16="http://schemas.microsoft.com/office/drawing/2014/main" id="{7B7A6A4E-83FF-43E6-9F29-43103DDFD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0" r="88364"/>
          <a:stretch/>
        </p:blipFill>
        <p:spPr bwMode="auto">
          <a:xfrm>
            <a:off x="1876747" y="2517704"/>
            <a:ext cx="436685" cy="17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22A08-4D9F-48C4-840F-4F03460D3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970"/>
          <a:stretch/>
        </p:blipFill>
        <p:spPr>
          <a:xfrm>
            <a:off x="1876747" y="2310657"/>
            <a:ext cx="3527357" cy="1979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A5218-FF86-45AD-A7DD-5E0636C76593}"/>
              </a:ext>
            </a:extLst>
          </p:cNvPr>
          <p:cNvSpPr txBox="1"/>
          <p:nvPr/>
        </p:nvSpPr>
        <p:spPr>
          <a:xfrm>
            <a:off x="2700528" y="2633332"/>
            <a:ext cx="5335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400" b="1" dirty="0">
                <a:latin typeface="Century Gothic" panose="020B0502020202020204" pitchFamily="34" charset="0"/>
              </a:rPr>
              <a:t>450 kwH</a:t>
            </a:r>
          </a:p>
          <a:p>
            <a:pPr algn="ctr"/>
            <a:r>
              <a:rPr lang="en-SG" sz="400" b="1" dirty="0">
                <a:latin typeface="Century Gothic" panose="020B0502020202020204" pitchFamily="34" charset="0"/>
              </a:rPr>
              <a:t>Consumption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56151-71E4-4FF9-A56A-ED3521162958}"/>
              </a:ext>
            </a:extLst>
          </p:cNvPr>
          <p:cNvSpPr txBox="1"/>
          <p:nvPr/>
        </p:nvSpPr>
        <p:spPr>
          <a:xfrm>
            <a:off x="2742505" y="3131581"/>
            <a:ext cx="44963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400" b="1" dirty="0">
                <a:latin typeface="Century Gothic" panose="020B0502020202020204" pitchFamily="34" charset="0"/>
              </a:rPr>
              <a:t>15% Reduction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6EA3D8-E230-44EA-804F-C94BC99BA48D}"/>
              </a:ext>
            </a:extLst>
          </p:cNvPr>
          <p:cNvSpPr txBox="1"/>
          <p:nvPr/>
        </p:nvSpPr>
        <p:spPr>
          <a:xfrm>
            <a:off x="3537998" y="2587166"/>
            <a:ext cx="1089267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00" b="1" dirty="0">
                <a:latin typeface="Century Gothic" panose="020B0502020202020204" pitchFamily="34" charset="0"/>
              </a:rPr>
              <a:t>Consumption by Type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15272-E1CD-4B4F-82C7-2C0B78D5001C}"/>
              </a:ext>
            </a:extLst>
          </p:cNvPr>
          <p:cNvSpPr txBox="1"/>
          <p:nvPr/>
        </p:nvSpPr>
        <p:spPr>
          <a:xfrm>
            <a:off x="4346246" y="3131581"/>
            <a:ext cx="833679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00" b="1" dirty="0">
                <a:latin typeface="Century Gothic" panose="020B0502020202020204" pitchFamily="34" charset="0"/>
              </a:rPr>
              <a:t>Energy Cost ($ per kWh)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BB875-F95E-4C91-8AB3-F1CA608EAB0D}"/>
              </a:ext>
            </a:extLst>
          </p:cNvPr>
          <p:cNvSpPr/>
          <p:nvPr/>
        </p:nvSpPr>
        <p:spPr>
          <a:xfrm>
            <a:off x="4401178" y="3516923"/>
            <a:ext cx="688312" cy="51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31641E-999D-4613-A79F-81DFAF38BBFA}"/>
              </a:ext>
            </a:extLst>
          </p:cNvPr>
          <p:cNvSpPr/>
          <p:nvPr/>
        </p:nvSpPr>
        <p:spPr>
          <a:xfrm>
            <a:off x="2532185" y="3716238"/>
            <a:ext cx="168343" cy="42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F1DC8F-3F59-438E-8410-259F3515C9CB}"/>
              </a:ext>
            </a:extLst>
          </p:cNvPr>
          <p:cNvSpPr txBox="1"/>
          <p:nvPr/>
        </p:nvSpPr>
        <p:spPr>
          <a:xfrm>
            <a:off x="2532185" y="3539548"/>
            <a:ext cx="663081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00" b="1" dirty="0">
                <a:latin typeface="Century Gothic" panose="020B0502020202020204" pitchFamily="34" charset="0"/>
              </a:rPr>
              <a:t>Monthly Savings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26EF8D-0137-45BA-95DB-5D6AED8B114C}"/>
              </a:ext>
            </a:extLst>
          </p:cNvPr>
          <p:cNvSpPr txBox="1"/>
          <p:nvPr/>
        </p:nvSpPr>
        <p:spPr>
          <a:xfrm>
            <a:off x="3450693" y="3117256"/>
            <a:ext cx="523430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00" b="1" dirty="0">
                <a:latin typeface="Century Gothic" panose="020B0502020202020204" pitchFamily="34" charset="0"/>
              </a:rPr>
              <a:t>Appliances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A83D92-62E5-4B49-9C74-468D03628255}"/>
              </a:ext>
            </a:extLst>
          </p:cNvPr>
          <p:cNvSpPr/>
          <p:nvPr/>
        </p:nvSpPr>
        <p:spPr>
          <a:xfrm>
            <a:off x="3974123" y="3245468"/>
            <a:ext cx="2585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B4A1CC-884B-4C67-A3BD-7CD0196E373A}"/>
              </a:ext>
            </a:extLst>
          </p:cNvPr>
          <p:cNvSpPr txBox="1"/>
          <p:nvPr/>
        </p:nvSpPr>
        <p:spPr>
          <a:xfrm>
            <a:off x="3463773" y="3647346"/>
            <a:ext cx="977597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00" b="1" dirty="0">
                <a:latin typeface="Century Gothic" panose="020B0502020202020204" pitchFamily="34" charset="0"/>
              </a:rPr>
              <a:t>Historical Data</a:t>
            </a:r>
            <a:endParaRPr lang="en-GB" sz="400" b="1" dirty="0">
              <a:latin typeface="Century Gothic" panose="020B0502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C2D23-0A73-413A-AF05-529EDDFE6CE8}"/>
              </a:ext>
            </a:extLst>
          </p:cNvPr>
          <p:cNvSpPr/>
          <p:nvPr/>
        </p:nvSpPr>
        <p:spPr>
          <a:xfrm>
            <a:off x="8276356" y="2816761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Understand energy usage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E8CB0F-BD8D-477C-AE9C-5BA6915D5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76" y="2765666"/>
            <a:ext cx="471523" cy="471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A3B1E-C7C5-49F1-8D56-CADF14C94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45" y="3440866"/>
            <a:ext cx="479309" cy="47930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2D67905-68B6-4FD2-8D19-ED0DBD0D5F67}"/>
              </a:ext>
            </a:extLst>
          </p:cNvPr>
          <p:cNvSpPr/>
          <p:nvPr/>
        </p:nvSpPr>
        <p:spPr>
          <a:xfrm>
            <a:off x="8285865" y="3498055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Conduct predictive analysis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37AB55-4C1D-46C3-BB01-037A3127F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76" y="1141760"/>
            <a:ext cx="471524" cy="47152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0B5583F-99D9-476F-924F-456203ABFEB0}"/>
              </a:ext>
            </a:extLst>
          </p:cNvPr>
          <p:cNvSpPr/>
          <p:nvPr/>
        </p:nvSpPr>
        <p:spPr>
          <a:xfrm>
            <a:off x="8246036" y="1054356"/>
            <a:ext cx="3380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User friendly, suitable for individual household or business users</a:t>
            </a:r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A19BE0-35D9-423C-9978-376E4246E1B4}"/>
              </a:ext>
            </a:extLst>
          </p:cNvPr>
          <p:cNvSpPr txBox="1"/>
          <p:nvPr/>
        </p:nvSpPr>
        <p:spPr>
          <a:xfrm>
            <a:off x="2007962" y="1606499"/>
            <a:ext cx="308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energ</a:t>
            </a:r>
            <a:r>
              <a:rPr lang="en-SG" sz="2800" b="1" dirty="0">
                <a:solidFill>
                  <a:srgbClr val="00FF00"/>
                </a:solidFill>
                <a:latin typeface="Century Gothic" panose="020B0502020202020204" pitchFamily="34" charset="0"/>
              </a:rPr>
              <a:t>AI</a:t>
            </a:r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ze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1EE4C6-CAC5-462C-8E04-27EB83A4C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04" y="2066934"/>
            <a:ext cx="484895" cy="48489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F275A9F-F901-48B9-9430-ABA6F694E431}"/>
              </a:ext>
            </a:extLst>
          </p:cNvPr>
          <p:cNvSpPr/>
          <p:nvPr/>
        </p:nvSpPr>
        <p:spPr>
          <a:xfrm>
            <a:off x="8244296" y="2124715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Analyse options for savings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E5EE60-416B-441B-ABD8-213369FB8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56" y="4913417"/>
            <a:ext cx="414843" cy="41484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4E57C96-F572-40E2-941A-7C2D818C196D}"/>
              </a:ext>
            </a:extLst>
          </p:cNvPr>
          <p:cNvSpPr/>
          <p:nvPr/>
        </p:nvSpPr>
        <p:spPr>
          <a:xfrm>
            <a:off x="8244296" y="4797672"/>
            <a:ext cx="3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Designed to be compatible with existing appliances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4EA760-6DAD-4B1C-A6D2-3E7657E95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71" y="4112408"/>
            <a:ext cx="512533" cy="51253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74BB1F8-3D02-4D24-A2A7-E59E47CA7A28}"/>
              </a:ext>
            </a:extLst>
          </p:cNvPr>
          <p:cNvSpPr/>
          <p:nvPr/>
        </p:nvSpPr>
        <p:spPr>
          <a:xfrm>
            <a:off x="8270754" y="4184008"/>
            <a:ext cx="3613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Compare against benchmarks</a:t>
            </a:r>
            <a:endParaRPr lang="en-GB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D6B2A6A-9FE0-4F2D-8963-226F09EA3E8F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8CA6FC3-3550-4C5C-B44B-101634AE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ED715B-E4F8-4910-A876-2A31C7DFE188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339EE-6C2C-49DF-851F-A0FB65A6010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7943D1-A8B5-4639-894F-D93284822EB4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56FF25-8687-4929-A5C7-257A4B06E676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8F46A9-8081-4200-AF06-46DC733C1B33}"/>
              </a:ext>
            </a:extLst>
          </p:cNvPr>
          <p:cNvSpPr txBox="1"/>
          <p:nvPr/>
        </p:nvSpPr>
        <p:spPr>
          <a:xfrm>
            <a:off x="440898" y="192826"/>
            <a:ext cx="9495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USE CASE I : POTENTIAL CONSULTANCY BUSINESS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728E-19A8-451E-985C-36D425537D8F}"/>
              </a:ext>
            </a:extLst>
          </p:cNvPr>
          <p:cNvSpPr txBox="1"/>
          <p:nvPr/>
        </p:nvSpPr>
        <p:spPr>
          <a:xfrm>
            <a:off x="7698153" y="5650523"/>
            <a:ext cx="4071208" cy="95410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Century Gothic" panose="020B0502020202020204" pitchFamily="34" charset="0"/>
              </a:rPr>
              <a:t>Free </a:t>
            </a:r>
            <a:r>
              <a:rPr lang="en-SG" sz="1400" dirty="0" err="1">
                <a:latin typeface="Century Gothic" panose="020B0502020202020204" pitchFamily="34" charset="0"/>
              </a:rPr>
              <a:t>webapp</a:t>
            </a:r>
            <a:r>
              <a:rPr lang="en-SG" sz="1400" dirty="0">
                <a:latin typeface="Century Gothic" panose="020B0502020202020204" pitchFamily="34" charset="0"/>
              </a:rPr>
              <a:t> as “starter” – users can opt for personalised consultation after that. Individual data is then aggregated for future models. </a:t>
            </a:r>
          </a:p>
        </p:txBody>
      </p:sp>
    </p:spTree>
    <p:extLst>
      <p:ext uri="{BB962C8B-B14F-4D97-AF65-F5344CB8AC3E}">
        <p14:creationId xmlns:p14="http://schemas.microsoft.com/office/powerpoint/2010/main" val="321341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D6B2A6A-9FE0-4F2D-8963-226F09EA3E8F}"/>
              </a:ext>
            </a:extLst>
          </p:cNvPr>
          <p:cNvGrpSpPr/>
          <p:nvPr/>
        </p:nvGrpSpPr>
        <p:grpSpPr>
          <a:xfrm>
            <a:off x="11461573" y="276531"/>
            <a:ext cx="576731" cy="577424"/>
            <a:chOff x="11461573" y="276531"/>
            <a:chExt cx="576731" cy="57742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8CA6FC3-3550-4C5C-B44B-101634AE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1573" y="277224"/>
              <a:ext cx="576731" cy="57673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ED715B-E4F8-4910-A876-2A31C7DFE188}"/>
                </a:ext>
              </a:extLst>
            </p:cNvPr>
            <p:cNvSpPr/>
            <p:nvPr/>
          </p:nvSpPr>
          <p:spPr>
            <a:xfrm>
              <a:off x="11589478" y="276531"/>
              <a:ext cx="320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en-GB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339EE-6C2C-49DF-851F-A0FB65A60109}"/>
              </a:ext>
            </a:extLst>
          </p:cNvPr>
          <p:cNvGrpSpPr/>
          <p:nvPr/>
        </p:nvGrpSpPr>
        <p:grpSpPr>
          <a:xfrm>
            <a:off x="542951" y="715803"/>
            <a:ext cx="643892" cy="54864"/>
            <a:chOff x="542951" y="715803"/>
            <a:chExt cx="643892" cy="548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7943D1-A8B5-4639-894F-D93284822EB4}"/>
                </a:ext>
              </a:extLst>
            </p:cNvPr>
            <p:cNvSpPr/>
            <p:nvPr/>
          </p:nvSpPr>
          <p:spPr>
            <a:xfrm>
              <a:off x="542951" y="715803"/>
              <a:ext cx="321946" cy="5486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56FF25-8687-4929-A5C7-257A4B06E676}"/>
                </a:ext>
              </a:extLst>
            </p:cNvPr>
            <p:cNvSpPr/>
            <p:nvPr/>
          </p:nvSpPr>
          <p:spPr>
            <a:xfrm>
              <a:off x="864897" y="715803"/>
              <a:ext cx="321946" cy="54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8F46A9-8081-4200-AF06-46DC733C1B33}"/>
              </a:ext>
            </a:extLst>
          </p:cNvPr>
          <p:cNvSpPr txBox="1"/>
          <p:nvPr/>
        </p:nvSpPr>
        <p:spPr>
          <a:xfrm>
            <a:off x="440897" y="192826"/>
            <a:ext cx="11185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USE CASE 2 : SIMULATING FUTURE ENERGY CONSUMPTIONS</a:t>
            </a:r>
            <a:endParaRPr lang="en-GB" sz="3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Image result for 3d model NYC">
            <a:extLst>
              <a:ext uri="{FF2B5EF4-FFF2-40B4-BE49-F238E27FC236}">
                <a16:creationId xmlns:a16="http://schemas.microsoft.com/office/drawing/2014/main" id="{D4FA77DD-632E-4AC6-994A-86C31BE9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03" y="1570753"/>
            <a:ext cx="9028912" cy="44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F6981D-CA40-4DFF-986B-2950087BE451}"/>
              </a:ext>
            </a:extLst>
          </p:cNvPr>
          <p:cNvSpPr/>
          <p:nvPr/>
        </p:nvSpPr>
        <p:spPr>
          <a:xfrm>
            <a:off x="611656" y="622222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SG" sz="800" dirty="0"/>
              <a:t>Source: https://www1.nyc.gov/site/planning/data-maps/open-data/dwn-nyc-3d-model-download.page</a:t>
            </a:r>
          </a:p>
        </p:txBody>
      </p:sp>
    </p:spTree>
    <p:extLst>
      <p:ext uri="{BB962C8B-B14F-4D97-AF65-F5344CB8AC3E}">
        <p14:creationId xmlns:p14="http://schemas.microsoft.com/office/powerpoint/2010/main" val="163789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284</Words>
  <Application>Microsoft Office PowerPoint</Application>
  <PresentationFormat>Widescreen</PresentationFormat>
  <Paragraphs>69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kloe ng</dc:creator>
  <cp:lastModifiedBy>kloe ng</cp:lastModifiedBy>
  <cp:revision>2</cp:revision>
  <dcterms:created xsi:type="dcterms:W3CDTF">2018-12-07T20:43:07Z</dcterms:created>
  <dcterms:modified xsi:type="dcterms:W3CDTF">2018-12-07T20:55:27Z</dcterms:modified>
</cp:coreProperties>
</file>